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9.xml.rels" ContentType="application/vnd.openxmlformats-package.relationships+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3.png" ContentType="image/png"/>
  <Override PartName="/ppt/media/image22.png" ContentType="image/png"/>
  <Override PartName="/ppt/media/media16.mp4" ContentType="video/mp4"/>
  <Override PartName="/ppt/media/image21.png" ContentType="image/png"/>
  <Override PartName="/ppt/media/image19.png" ContentType="image/png"/>
  <Override PartName="/ppt/media/image17.png" ContentType="image/png"/>
  <Override PartName="/ppt/media/image14.png" ContentType="image/png"/>
  <Override PartName="/ppt/media/image10.jpeg" ContentType="image/jpeg"/>
  <Override PartName="/ppt/media/image24.png" ContentType="image/png"/>
  <Override PartName="/ppt/media/image1.png" ContentType="image/png"/>
  <Override PartName="/ppt/media/image31.png" ContentType="image/png"/>
  <Override PartName="/ppt/media/image15.png" ContentType="image/png"/>
  <Override PartName="/ppt/media/image8.jpeg" ContentType="image/jpeg"/>
  <Override PartName="/ppt/media/image38.png" ContentType="image/png"/>
  <Override PartName="/ppt/media/image33.png" ContentType="image/png"/>
  <Override PartName="/ppt/media/image34.png" ContentType="image/png"/>
  <Override PartName="/ppt/media/image35.png" ContentType="image/png"/>
  <Override PartName="/ppt/media/image5.jpeg" ContentType="image/jpeg"/>
  <Override PartName="/ppt/media/image12.png" ContentType="image/png"/>
  <Override PartName="/ppt/media/image36.png" ContentType="image/png"/>
  <Override PartName="/ppt/media/image37.png" ContentType="image/png"/>
  <Override PartName="/ppt/media/image39.gif" ContentType="image/gif"/>
  <Override PartName="/ppt/media/image44.png" ContentType="image/png"/>
  <Override PartName="/ppt/media/image41.png" ContentType="image/png"/>
  <Override PartName="/ppt/media/image43.png" ContentType="image/png"/>
  <Override PartName="/ppt/media/image28.png" ContentType="image/png"/>
  <Override PartName="/ppt/media/image7.jpeg" ContentType="image/jpeg"/>
  <Override PartName="/ppt/media/image20.png" ContentType="image/png"/>
  <Override PartName="/ppt/media/image13.png" ContentType="image/png"/>
  <Override PartName="/ppt/media/image18.png" ContentType="image/png"/>
  <Override PartName="/ppt/media/image6.jpeg" ContentType="image/jpeg"/>
  <Override PartName="/ppt/media/image40.png" ContentType="image/png"/>
  <Override PartName="/ppt/media/image4.jpeg" ContentType="image/jpeg"/>
  <Override PartName="/ppt/media/image2.png" ContentType="image/png"/>
  <Override PartName="/ppt/media/image32.png" ContentType="image/png"/>
  <Override PartName="/ppt/media/image25.png" ContentType="image/png"/>
  <Override PartName="/ppt/media/image42.jpeg" ContentType="image/jpeg"/>
  <Override PartName="/ppt/media/image9.jpeg" ContentType="image/jpeg"/>
  <Override PartName="/ppt/media/image11.png" ContentType="image/png"/>
  <Override PartName="/ppt/media/image30.png" ContentType="image/png"/>
  <Override PartName="/ppt/media/image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6B522816-0432-4046-8E66-A84EC22F071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685800" y="1143000"/>
            <a:ext cx="5485680" cy="3085560"/>
          </a:xfrm>
          <a:prstGeom prst="rect">
            <a:avLst/>
          </a:prstGeom>
          <a:ln w="0">
            <a:noFill/>
          </a:ln>
        </p:spPr>
      </p:sp>
      <p:sp>
        <p:nvSpPr>
          <p:cNvPr id="18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84"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4CAD9F4-0394-449C-8AA5-B3F44E726188}" type="slidenum">
              <a:rPr b="0" lang="en-US" sz="1200" spc="-1" strike="noStrike">
                <a:latin typeface="Times New Roman"/>
              </a:rPr>
              <a:t>23</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685800" y="1143000"/>
            <a:ext cx="5485680" cy="3085560"/>
          </a:xfrm>
          <a:prstGeom prst="rect">
            <a:avLst/>
          </a:prstGeom>
          <a:ln w="0">
            <a:noFill/>
          </a:ln>
        </p:spPr>
      </p:sp>
      <p:sp>
        <p:nvSpPr>
          <p:cNvPr id="18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87"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889007A-92D1-484F-818D-4F212B5CAF99}" type="slidenum">
              <a:rPr b="0" lang="en-US" sz="1200" spc="-1" strike="noStrike">
                <a:latin typeface="Times New Roman"/>
              </a:rPr>
              <a:t>23</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685800" y="1143000"/>
            <a:ext cx="5485680" cy="3085560"/>
          </a:xfrm>
          <a:prstGeom prst="rect">
            <a:avLst/>
          </a:prstGeom>
          <a:ln w="0">
            <a:noFill/>
          </a:ln>
        </p:spPr>
      </p:sp>
      <p:sp>
        <p:nvSpPr>
          <p:cNvPr id="18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90"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BF0875E3-3BBA-404C-8BA3-398FEAA73AE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685800" y="1143000"/>
            <a:ext cx="5485680" cy="3085560"/>
          </a:xfrm>
          <a:prstGeom prst="rect">
            <a:avLst/>
          </a:prstGeom>
          <a:ln w="0">
            <a:noFill/>
          </a:ln>
        </p:spPr>
      </p:sp>
      <p:sp>
        <p:nvSpPr>
          <p:cNvPr id="19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93"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7B3EAF5-C866-4622-B70F-90017C574AC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sldImg"/>
          </p:nvPr>
        </p:nvSpPr>
        <p:spPr>
          <a:xfrm>
            <a:off x="685800" y="1143000"/>
            <a:ext cx="5485680" cy="3085560"/>
          </a:xfrm>
          <a:prstGeom prst="rect">
            <a:avLst/>
          </a:prstGeom>
          <a:ln w="0">
            <a:noFill/>
          </a:ln>
        </p:spPr>
      </p:sp>
      <p:sp>
        <p:nvSpPr>
          <p:cNvPr id="18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81"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BF4881CD-86D7-4B05-AF4E-533D7C8EB994}" type="slidenum">
              <a:rPr b="0" lang="en-US" sz="1200" spc="-1" strike="noStrike">
                <a:latin typeface="Times New Roman"/>
              </a:rPr>
              <a:t>23</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D8A8FC4-5B4E-4617-82E0-ED5D5A948960}"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9771804-B160-4628-9605-71DF8339C54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F8E64BB-E5C9-4674-8764-CF773E003681}"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CB88AB0-AC8E-474F-83D6-D5207D01679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47A2AE2-5F10-4A17-A58E-2CE27CF0D0F9}"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E0B64EC-7D37-4B5F-A7BE-37C4F0ECED7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D274514-4A43-422F-8CE6-372BC92294E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91FDE4F-EDC3-4694-B3C4-B20AFFDA2877}"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7599542-F670-437A-83F5-1DB878EAC43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58FEB5F-F71A-4B57-A023-3F44F7A7613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46D8B46-1F38-4580-B962-C4445C444AE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9DC1CDF-58EC-4869-8339-E275AA8F91F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7B8F6E4-0C2B-46DE-A706-B18152E0449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69F2607-F768-4AB9-BFA2-05585D7F566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2928690-7145-4AD3-8832-B8A102A8727C}"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E04B418-BCD1-4CDE-A79B-3D8BB6C3F6EE}"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E754FF4-7A98-436E-8C41-72309D81AC93}"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4CFDDE1-439E-48C5-A8A5-805557414A4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1BEFB23-D85C-46AC-9356-EEDE95B8F67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6E7758D-0974-4648-98AC-D315D0A3370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F09B5D7-5FC4-47BD-AF78-412B9F5C639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88A6915-D05E-46AB-B16A-F907C51DEF0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E10905A-E6C8-491A-AEDA-27FA34FE1CC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9606733-AD7C-4A6C-8BED-7DC1A418A154}"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787878"/>
                </a:solidFill>
                <a:latin typeface="等线"/>
              </a:defRPr>
            </a:lvl1pPr>
          </a:lstStyle>
          <a:p>
            <a:pPr algn="r">
              <a:lnSpc>
                <a:spcPct val="100000"/>
              </a:lnSpc>
              <a:buNone/>
            </a:pPr>
            <a:fld id="{1DF5BDB4-1446-4733-9B46-90CEDAAF03FA}" type="slidenum">
              <a:rPr b="0" lang="en-US" sz="1200" spc="-1" strike="noStrike">
                <a:solidFill>
                  <a:srgbClr val="787878"/>
                </a:solidFill>
                <a:latin typeface="等线"/>
              </a:rPr>
              <a:t>&lt;number&gt;</a:t>
            </a:fld>
            <a:endParaRPr b="0" lang="en-US" sz="1200" spc="-1" strike="noStrike">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787878"/>
                </a:solidFill>
                <a:latin typeface="等线"/>
              </a:defRPr>
            </a:lvl1pPr>
          </a:lstStyle>
          <a:p>
            <a:pPr algn="r">
              <a:lnSpc>
                <a:spcPct val="100000"/>
              </a:lnSpc>
              <a:buNone/>
            </a:pPr>
            <a:fld id="{E1EEE4D4-CD8F-4B16-B067-A7411A002827}" type="slidenum">
              <a:rPr b="0" lang="en-US" sz="1200" spc="-1" strike="noStrike">
                <a:solidFill>
                  <a:srgbClr val="787878"/>
                </a:solidFill>
                <a:latin typeface="等线"/>
              </a:rPr>
              <a:t>&lt;number&gt;</a:t>
            </a:fld>
            <a:endParaRPr b="0" lang="en-US" sz="1200" spc="-1" strike="noStrike">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9.gif"/><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video" Target="../media/media16.mp4"/><Relationship Id="rId7" Type="http://schemas.microsoft.com/office/2007/relationships/media" Target="../media/media16.mp4"/><Relationship Id="rId8" Type="http://schemas.openxmlformats.org/officeDocument/2006/relationships/image" Target="../media/image17.png"/><Relationship Id="rId9"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AutoShape 2"/>
          <p:cNvSpPr/>
          <p:nvPr/>
        </p:nvSpPr>
        <p:spPr>
          <a:xfrm>
            <a:off x="5943600" y="3276720"/>
            <a:ext cx="304200" cy="304200"/>
          </a:xfrm>
          <a:prstGeom prst="rect">
            <a:avLst/>
          </a:prstGeom>
          <a:noFill/>
          <a:ln w="0">
            <a:noFill/>
          </a:ln>
        </p:spPr>
        <p:style>
          <a:lnRef idx="0"/>
          <a:fillRef idx="0"/>
          <a:effectRef idx="0"/>
          <a:fontRef idx="minor"/>
        </p:style>
      </p:sp>
      <p:pic>
        <p:nvPicPr>
          <p:cNvPr id="89" name="Picture 5" descr=""/>
          <p:cNvPicPr/>
          <p:nvPr/>
        </p:nvPicPr>
        <p:blipFill>
          <a:blip r:embed="rId1"/>
          <a:stretch/>
        </p:blipFill>
        <p:spPr>
          <a:xfrm>
            <a:off x="138960" y="43560"/>
            <a:ext cx="9156240" cy="6769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143280" y="295560"/>
            <a:ext cx="5571720" cy="3548520"/>
          </a:xfrm>
          <a:prstGeom prst="rect">
            <a:avLst/>
          </a:prstGeom>
          <a:ln w="0">
            <a:noFill/>
          </a:ln>
        </p:spPr>
      </p:pic>
      <p:sp>
        <p:nvSpPr>
          <p:cNvPr id="124" name=""/>
          <p:cNvSpPr txBox="1"/>
          <p:nvPr/>
        </p:nvSpPr>
        <p:spPr>
          <a:xfrm>
            <a:off x="914400" y="4069800"/>
            <a:ext cx="3598920" cy="273600"/>
          </a:xfrm>
          <a:prstGeom prst="rect">
            <a:avLst/>
          </a:prstGeom>
          <a:noFill/>
          <a:ln w="0">
            <a:noFill/>
          </a:ln>
        </p:spPr>
        <p:txBody>
          <a:bodyPr lIns="90000" rIns="90000" tIns="45000" bIns="45000" anchor="t">
            <a:noAutofit/>
          </a:bodyPr>
          <a:p>
            <a:r>
              <a:rPr b="0" lang="zh-CN" sz="1000" spc="-1" strike="noStrike">
                <a:latin typeface="Arial"/>
              </a:rPr>
              <a:t>夹爪关节 </a:t>
            </a:r>
            <a:r>
              <a:rPr b="0" lang="en-US" sz="1000" spc="-1" strike="noStrike">
                <a:latin typeface="Arial"/>
              </a:rPr>
              <a:t>limit </a:t>
            </a:r>
            <a:r>
              <a:rPr b="0" lang="zh-CN" sz="1000" spc="-1" strike="noStrike">
                <a:latin typeface="Arial"/>
              </a:rPr>
              <a:t>本来就没到 </a:t>
            </a:r>
            <a:r>
              <a:rPr b="0" lang="en-US" sz="1000" spc="-1" strike="noStrike">
                <a:latin typeface="Arial"/>
              </a:rPr>
              <a:t>0.6rad</a:t>
            </a:r>
            <a:r>
              <a:rPr b="0" lang="zh-CN" sz="1000" spc="-1" strike="noStrike">
                <a:latin typeface="Arial"/>
              </a:rPr>
              <a:t>（被物理限位 </a:t>
            </a:r>
            <a:r>
              <a:rPr b="0" lang="en-US" sz="1000" spc="-1" strike="noStrike">
                <a:latin typeface="Arial"/>
              </a:rPr>
              <a:t>clamp </a:t>
            </a:r>
            <a:r>
              <a:rPr b="0" lang="zh-CN" sz="1000" spc="-1" strike="noStrike">
                <a:latin typeface="Arial"/>
              </a:rPr>
              <a:t>了）</a:t>
            </a:r>
            <a:endParaRPr b="0" lang="en-US" sz="1000" spc="-1" strike="noStrike">
              <a:latin typeface="Arial"/>
            </a:endParaRPr>
          </a:p>
        </p:txBody>
      </p:sp>
      <p:pic>
        <p:nvPicPr>
          <p:cNvPr id="125" name="" descr=""/>
          <p:cNvPicPr/>
          <p:nvPr/>
        </p:nvPicPr>
        <p:blipFill>
          <a:blip r:embed="rId2"/>
          <a:stretch/>
        </p:blipFill>
        <p:spPr>
          <a:xfrm>
            <a:off x="5943600" y="228600"/>
            <a:ext cx="5486400" cy="3494160"/>
          </a:xfrm>
          <a:prstGeom prst="rect">
            <a:avLst/>
          </a:prstGeom>
          <a:ln w="0">
            <a:noFill/>
          </a:ln>
        </p:spPr>
      </p:pic>
      <p:pic>
        <p:nvPicPr>
          <p:cNvPr id="126" name="" descr=""/>
          <p:cNvPicPr/>
          <p:nvPr/>
        </p:nvPicPr>
        <p:blipFill>
          <a:blip r:embed="rId3"/>
          <a:stretch/>
        </p:blipFill>
        <p:spPr>
          <a:xfrm>
            <a:off x="6015240" y="3886200"/>
            <a:ext cx="3814560" cy="2429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1371600" y="393480"/>
            <a:ext cx="2971800" cy="1892520"/>
          </a:xfrm>
          <a:prstGeom prst="rect">
            <a:avLst/>
          </a:prstGeom>
          <a:ln w="0">
            <a:noFill/>
          </a:ln>
        </p:spPr>
      </p:pic>
      <p:pic>
        <p:nvPicPr>
          <p:cNvPr id="128" name="" descr=""/>
          <p:cNvPicPr/>
          <p:nvPr/>
        </p:nvPicPr>
        <p:blipFill>
          <a:blip r:embed="rId2"/>
          <a:stretch/>
        </p:blipFill>
        <p:spPr>
          <a:xfrm>
            <a:off x="4572000" y="385200"/>
            <a:ext cx="2971800" cy="1892520"/>
          </a:xfrm>
          <a:prstGeom prst="rect">
            <a:avLst/>
          </a:prstGeom>
          <a:ln w="0">
            <a:noFill/>
          </a:ln>
        </p:spPr>
      </p:pic>
      <p:pic>
        <p:nvPicPr>
          <p:cNvPr id="129" name="" descr=""/>
          <p:cNvPicPr/>
          <p:nvPr/>
        </p:nvPicPr>
        <p:blipFill>
          <a:blip r:embed="rId3"/>
          <a:stretch/>
        </p:blipFill>
        <p:spPr>
          <a:xfrm>
            <a:off x="1371600" y="2514600"/>
            <a:ext cx="2971800" cy="1892520"/>
          </a:xfrm>
          <a:prstGeom prst="rect">
            <a:avLst/>
          </a:prstGeom>
          <a:ln w="0">
            <a:noFill/>
          </a:ln>
        </p:spPr>
      </p:pic>
      <p:sp>
        <p:nvSpPr>
          <p:cNvPr id="130" name=""/>
          <p:cNvSpPr txBox="1"/>
          <p:nvPr/>
        </p:nvSpPr>
        <p:spPr>
          <a:xfrm>
            <a:off x="0" y="228600"/>
            <a:ext cx="1143000" cy="232200"/>
          </a:xfrm>
          <a:prstGeom prst="rect">
            <a:avLst/>
          </a:prstGeom>
          <a:noFill/>
          <a:ln w="0">
            <a:noFill/>
          </a:ln>
        </p:spPr>
        <p:txBody>
          <a:bodyPr lIns="90000" rIns="90000" tIns="45000" bIns="45000" anchor="t">
            <a:noAutofit/>
          </a:bodyPr>
          <a:p>
            <a:r>
              <a:rPr b="0" lang="en-US" sz="1000" spc="-1" strike="noStrike">
                <a:latin typeface="Arial"/>
              </a:rPr>
              <a:t>Align with  object</a:t>
            </a:r>
            <a:endParaRPr b="0" lang="en-US" sz="1000" spc="-1" strike="noStrike">
              <a:latin typeface="Arial"/>
            </a:endParaRPr>
          </a:p>
        </p:txBody>
      </p:sp>
      <p:pic>
        <p:nvPicPr>
          <p:cNvPr id="131" name="" descr=""/>
          <p:cNvPicPr/>
          <p:nvPr/>
        </p:nvPicPr>
        <p:blipFill>
          <a:blip r:embed="rId4"/>
          <a:stretch/>
        </p:blipFill>
        <p:spPr>
          <a:xfrm>
            <a:off x="4662720" y="2524320"/>
            <a:ext cx="2856600" cy="1819080"/>
          </a:xfrm>
          <a:prstGeom prst="rect">
            <a:avLst/>
          </a:prstGeom>
          <a:ln w="0">
            <a:noFill/>
          </a:ln>
        </p:spPr>
      </p:pic>
      <p:pic>
        <p:nvPicPr>
          <p:cNvPr id="132" name="" descr=""/>
          <p:cNvPicPr/>
          <p:nvPr/>
        </p:nvPicPr>
        <p:blipFill>
          <a:blip r:embed="rId5"/>
          <a:stretch/>
        </p:blipFill>
        <p:spPr>
          <a:xfrm>
            <a:off x="1371600" y="4800600"/>
            <a:ext cx="3072960" cy="19569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729360" y="466920"/>
            <a:ext cx="3933360" cy="2504880"/>
          </a:xfrm>
          <a:prstGeom prst="rect">
            <a:avLst/>
          </a:prstGeom>
          <a:ln w="0">
            <a:noFill/>
          </a:ln>
        </p:spPr>
      </p:pic>
      <p:sp>
        <p:nvSpPr>
          <p:cNvPr id="134" name=""/>
          <p:cNvSpPr txBox="1"/>
          <p:nvPr/>
        </p:nvSpPr>
        <p:spPr>
          <a:xfrm>
            <a:off x="5029200" y="1371600"/>
            <a:ext cx="4618440" cy="346680"/>
          </a:xfrm>
          <a:prstGeom prst="rect">
            <a:avLst/>
          </a:prstGeom>
          <a:noFill/>
          <a:ln w="0">
            <a:noFill/>
          </a:ln>
        </p:spPr>
        <p:txBody>
          <a:bodyPr lIns="90000" rIns="90000" tIns="45000" bIns="45000" anchor="t">
            <a:noAutofit/>
          </a:bodyPr>
          <a:p>
            <a:r>
              <a:rPr b="0" lang="en-US" sz="1800" spc="-1" strike="noStrike">
                <a:latin typeface="Arial"/>
              </a:rPr>
              <a:t>ik_rel_log_env_cfg copy 8  after align ok .py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
          <p:cNvSpPr txBox="1"/>
          <p:nvPr/>
        </p:nvSpPr>
        <p:spPr>
          <a:xfrm>
            <a:off x="685800" y="681840"/>
            <a:ext cx="848160" cy="232560"/>
          </a:xfrm>
          <a:prstGeom prst="rect">
            <a:avLst/>
          </a:prstGeom>
          <a:noFill/>
          <a:ln w="0">
            <a:noFill/>
          </a:ln>
        </p:spPr>
        <p:txBody>
          <a:bodyPr lIns="90000" rIns="90000" tIns="45000" bIns="45000" anchor="t">
            <a:noAutofit/>
          </a:bodyPr>
          <a:p>
            <a:r>
              <a:rPr b="0" lang="en-US" sz="1000" spc="-1" strike="noStrike">
                <a:latin typeface="Arial"/>
              </a:rPr>
              <a:t>masi_v9.zip</a:t>
            </a:r>
            <a:endParaRPr b="0" lang="en-US" sz="1000" spc="-1" strike="noStrike">
              <a:latin typeface="Arial"/>
            </a:endParaRPr>
          </a:p>
        </p:txBody>
      </p:sp>
      <p:pic>
        <p:nvPicPr>
          <p:cNvPr id="136" name="" descr=""/>
          <p:cNvPicPr/>
          <p:nvPr/>
        </p:nvPicPr>
        <p:blipFill>
          <a:blip r:embed="rId1"/>
          <a:stretch/>
        </p:blipFill>
        <p:spPr>
          <a:xfrm>
            <a:off x="448200" y="1143000"/>
            <a:ext cx="3666600" cy="2421360"/>
          </a:xfrm>
          <a:prstGeom prst="rect">
            <a:avLst/>
          </a:prstGeom>
          <a:ln w="0">
            <a:noFill/>
          </a:ln>
        </p:spPr>
      </p:pic>
      <p:sp>
        <p:nvSpPr>
          <p:cNvPr id="137" name=""/>
          <p:cNvSpPr txBox="1"/>
          <p:nvPr/>
        </p:nvSpPr>
        <p:spPr>
          <a:xfrm>
            <a:off x="4572000" y="185400"/>
            <a:ext cx="8030880" cy="7001640"/>
          </a:xfrm>
          <a:prstGeom prst="rect">
            <a:avLst/>
          </a:prstGeom>
          <a:noFill/>
          <a:ln w="0">
            <a:noFill/>
          </a:ln>
        </p:spPr>
        <p:txBody>
          <a:bodyPr lIns="90000" rIns="90000" tIns="45000" bIns="45000" anchor="t">
            <a:noAutofit/>
          </a:bodyPr>
          <a:p>
            <a:r>
              <a:rPr b="0" lang="en-US" sz="1800" spc="-1" strike="noStrike">
                <a:latin typeface="Arial"/>
              </a:rPr>
              <a:t>                   </a:t>
            </a:r>
            <a:r>
              <a:rPr b="0" lang="en-US" sz="1800" spc="-1" strike="noStrike">
                <a:latin typeface="Arial"/>
              </a:rPr>
              <a:t>Learning iteration 91/5000                       </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Computation: 4961 steps/s (collection: 2.357s, learning 0.062s)</a:t>
            </a:r>
            <a:endParaRPr b="0" lang="en-US" sz="1800" spc="-1" strike="noStrike">
              <a:latin typeface="Arial"/>
            </a:endParaRPr>
          </a:p>
          <a:p>
            <a:r>
              <a:rPr b="0" lang="en-US" sz="1800" spc="-1" strike="noStrike">
                <a:latin typeface="Arial"/>
              </a:rPr>
              <a:t>             </a:t>
            </a:r>
            <a:r>
              <a:rPr b="0" lang="en-US" sz="1800" spc="-1" strike="noStrike">
                <a:latin typeface="Arial"/>
              </a:rPr>
              <a:t>Mean action noise std: 0.60</a:t>
            </a:r>
            <a:endParaRPr b="0" lang="en-US" sz="1800" spc="-1" strike="noStrike">
              <a:latin typeface="Arial"/>
            </a:endParaRPr>
          </a:p>
          <a:p>
            <a:r>
              <a:rPr b="0" lang="en-US" sz="1800" spc="-1" strike="noStrike">
                <a:latin typeface="Arial"/>
              </a:rPr>
              <a:t>          </a:t>
            </a:r>
            <a:r>
              <a:rPr b="0" lang="en-US" sz="1800" spc="-1" strike="noStrike">
                <a:latin typeface="Arial"/>
              </a:rPr>
              <a:t>Mean value_function loss: 0.0008</a:t>
            </a:r>
            <a:endParaRPr b="0" lang="en-US" sz="1800" spc="-1" strike="noStrike">
              <a:latin typeface="Arial"/>
            </a:endParaRPr>
          </a:p>
          <a:p>
            <a:r>
              <a:rPr b="0" lang="en-US" sz="1800" spc="-1" strike="noStrike">
                <a:latin typeface="Arial"/>
              </a:rPr>
              <a:t>               </a:t>
            </a:r>
            <a:r>
              <a:rPr b="0" lang="en-US" sz="1800" spc="-1" strike="noStrike">
                <a:latin typeface="Arial"/>
              </a:rPr>
              <a:t>Mean surrogate loss: -0.0027</a:t>
            </a:r>
            <a:endParaRPr b="0" lang="en-US" sz="1800" spc="-1" strike="noStrike">
              <a:latin typeface="Arial"/>
            </a:endParaRPr>
          </a:p>
          <a:p>
            <a:r>
              <a:rPr b="0" lang="en-US" sz="1800" spc="-1" strike="noStrike">
                <a:latin typeface="Arial"/>
              </a:rPr>
              <a:t>                 </a:t>
            </a:r>
            <a:r>
              <a:rPr b="0" lang="en-US" sz="1800" spc="-1" strike="noStrike">
                <a:latin typeface="Arial"/>
              </a:rPr>
              <a:t>Mean entropy loss: 6.3417</a:t>
            </a:r>
            <a:endParaRPr b="0" lang="en-US" sz="1800" spc="-1" strike="noStrike">
              <a:latin typeface="Arial"/>
            </a:endParaRPr>
          </a:p>
          <a:p>
            <a:r>
              <a:rPr b="0" lang="en-US" sz="1800" spc="-1" strike="noStrike">
                <a:latin typeface="Arial"/>
              </a:rPr>
              <a:t>                       </a:t>
            </a:r>
            <a:r>
              <a:rPr b="0" lang="en-US" sz="1800" spc="-1" strike="noStrike">
                <a:latin typeface="Arial"/>
              </a:rPr>
              <a:t>Mean reward: -2.90</a:t>
            </a:r>
            <a:endParaRPr b="0" lang="en-US" sz="1800" spc="-1" strike="noStrike">
              <a:latin typeface="Arial"/>
            </a:endParaRPr>
          </a:p>
          <a:p>
            <a:r>
              <a:rPr b="0" lang="en-US" sz="1800" spc="-1" strike="noStrike">
                <a:latin typeface="Arial"/>
              </a:rPr>
              <a:t>               </a:t>
            </a:r>
            <a:r>
              <a:rPr b="0" lang="en-US" sz="1800" spc="-1" strike="noStrike">
                <a:latin typeface="Arial"/>
              </a:rPr>
              <a:t>Mean episode length: 360.00</a:t>
            </a:r>
            <a:endParaRPr b="0" lang="en-US" sz="1800" spc="-1" strike="noStrike">
              <a:latin typeface="Arial"/>
            </a:endParaRPr>
          </a:p>
          <a:p>
            <a:r>
              <a:rPr b="0" lang="en-US" sz="1800" spc="-1" strike="noStrike">
                <a:latin typeface="Arial"/>
              </a:rPr>
              <a:t>Episode_Reward/end_effector_position_tracking: -0.1712</a:t>
            </a:r>
            <a:endParaRPr b="0" lang="en-US" sz="1800" spc="-1" strike="noStrike">
              <a:latin typeface="Arial"/>
            </a:endParaRPr>
          </a:p>
          <a:p>
            <a:r>
              <a:rPr b="0" lang="en-US" sz="1800" spc="-1" strike="noStrike">
                <a:latin typeface="Arial"/>
              </a:rPr>
              <a:t>Episode_Reward/end_effector_position_tracking_fine_grained: 0.1862</a:t>
            </a:r>
            <a:endParaRPr b="0" lang="en-US" sz="1800" spc="-1" strike="noStrike">
              <a:latin typeface="Arial"/>
            </a:endParaRPr>
          </a:p>
          <a:p>
            <a:r>
              <a:rPr b="0" lang="en-US" sz="1800" spc="-1" strike="noStrike">
                <a:latin typeface="Arial"/>
              </a:rPr>
              <a:t>        </a:t>
            </a:r>
            <a:r>
              <a:rPr b="0" lang="en-US" sz="1800" spc="-1" strike="noStrike">
                <a:latin typeface="Arial"/>
              </a:rPr>
              <a:t>Episode_Reward/action_rate: 0.0000</a:t>
            </a:r>
            <a:endParaRPr b="0" lang="en-US" sz="1800" spc="-1" strike="noStrike">
              <a:latin typeface="Arial"/>
            </a:endParaRPr>
          </a:p>
          <a:p>
            <a:r>
              <a:rPr b="0" lang="en-US" sz="1800" spc="-1" strike="noStrike">
                <a:latin typeface="Arial"/>
              </a:rPr>
              <a:t>    </a:t>
            </a:r>
            <a:r>
              <a:rPr b="0" lang="en-US" sz="1800" spc="-1" strike="noStrike">
                <a:latin typeface="Arial"/>
              </a:rPr>
              <a:t>Episode_Reward/log_lift_reward: 0.1398</a:t>
            </a:r>
            <a:endParaRPr b="0" lang="en-US" sz="1800" spc="-1" strike="noStrike">
              <a:latin typeface="Arial"/>
            </a:endParaRPr>
          </a:p>
          <a:p>
            <a:r>
              <a:rPr b="0" lang="en-US" sz="1800" spc="-1" strike="noStrike">
                <a:latin typeface="Arial"/>
              </a:rPr>
              <a:t>Episode_Reward/end_effector_orientation_tracking: -0.3976</a:t>
            </a:r>
            <a:endParaRPr b="0" lang="en-US" sz="1800" spc="-1" strike="noStrike">
              <a:latin typeface="Arial"/>
            </a:endParaRPr>
          </a:p>
          <a:p>
            <a:r>
              <a:rPr b="0" lang="en-US" sz="1800" spc="-1" strike="noStrike">
                <a:latin typeface="Arial"/>
              </a:rPr>
              <a:t>    </a:t>
            </a:r>
            <a:r>
              <a:rPr b="0" lang="en-US" sz="1800" spc="-1" strike="noStrike">
                <a:latin typeface="Arial"/>
              </a:rPr>
              <a:t>Metrics/ee_pose/position_error: 0.1459</a:t>
            </a:r>
            <a:endParaRPr b="0" lang="en-US" sz="1800" spc="-1" strike="noStrike">
              <a:latin typeface="Arial"/>
            </a:endParaRPr>
          </a:p>
          <a:p>
            <a:r>
              <a:rPr b="0" lang="en-US" sz="1800" spc="-1" strike="noStrike">
                <a:latin typeface="Arial"/>
              </a:rPr>
              <a:t> </a:t>
            </a:r>
            <a:r>
              <a:rPr b="0" lang="en-US" sz="1800" spc="-1" strike="noStrike">
                <a:latin typeface="Arial"/>
              </a:rPr>
              <a:t>Metrics/ee_pose/orientation_error: 0.9408</a:t>
            </a:r>
            <a:endParaRPr b="0" lang="en-US" sz="1800" spc="-1" strike="noStrike">
              <a:latin typeface="Arial"/>
            </a:endParaRPr>
          </a:p>
          <a:p>
            <a:r>
              <a:rPr b="0" lang="en-US" sz="1800" spc="-1" strike="noStrike">
                <a:latin typeface="Arial"/>
              </a:rPr>
              <a:t>      </a:t>
            </a:r>
            <a:r>
              <a:rPr b="0" lang="en-US" sz="1800" spc="-1" strike="noStrike">
                <a:latin typeface="Arial"/>
              </a:rPr>
              <a:t>Episode_Termination/time_out: 0.9811</a:t>
            </a:r>
            <a:endParaRPr b="0" lang="en-US" sz="1800" spc="-1" strike="noStrike">
              <a:latin typeface="Arial"/>
            </a:endParaRPr>
          </a:p>
          <a:p>
            <a:r>
              <a:rPr b="0" lang="en-US" sz="1800" spc="-1" strike="noStrike">
                <a:latin typeface="Arial"/>
              </a:rPr>
              <a:t>      </a:t>
            </a:r>
            <a:r>
              <a:rPr b="0" lang="en-US" sz="1800" spc="-1" strike="noStrike">
                <a:latin typeface="Arial"/>
              </a:rPr>
              <a:t>Episode_Termination/root_oob: 0.0000</a:t>
            </a:r>
            <a:endParaRPr b="0" lang="en-US" sz="1800" spc="-1" strike="noStrike">
              <a:latin typeface="Arial"/>
            </a:endParaRPr>
          </a:p>
          <a:p>
            <a:r>
              <a:rPr b="0" lang="en-US" sz="1800" spc="-1" strike="noStrike">
                <a:latin typeface="Arial"/>
              </a:rPr>
              <a:t>  </a:t>
            </a:r>
            <a:r>
              <a:rPr b="0" lang="en-US" sz="1800" spc="-1" strike="noStrike">
                <a:latin typeface="Arial"/>
              </a:rPr>
              <a:t>Episode_Termination/ee_speed_oob: 0.0000</a:t>
            </a:r>
            <a:endParaRPr b="0" lang="en-US" sz="1800" spc="-1" strike="noStrike">
              <a:latin typeface="Arial"/>
            </a:endParaRPr>
          </a:p>
          <a:p>
            <a:r>
              <a:rPr b="0" lang="en-US" sz="1800" spc="-1" strike="noStrike">
                <a:latin typeface="Arial"/>
              </a:rPr>
              <a:t>Episode_Termination/any_link_speed_oob: 0.0189</a:t>
            </a:r>
            <a:endParaRPr b="0" lang="en-US" sz="1800" spc="-1" strike="noStrike">
              <a:latin typeface="Arial"/>
            </a:endParaRPr>
          </a:p>
          <a:p>
            <a:r>
              <a:rPr b="0" lang="en-US" sz="1800" spc="-1" strike="noStrike">
                <a:latin typeface="Arial"/>
              </a:rPr>
              <a:t>  </a:t>
            </a:r>
            <a:r>
              <a:rPr b="0" lang="en-US" sz="1800" spc="-1" strike="noStrike">
                <a:latin typeface="Arial"/>
              </a:rPr>
              <a:t>Episode_Termination/any_link_oob: 0.0000</a:t>
            </a:r>
            <a:endParaRPr b="0" lang="en-US" sz="1800" spc="-1" strike="noStrike">
              <a:latin typeface="Arial"/>
            </a:endParaRPr>
          </a:p>
          <a:p>
            <a:r>
              <a:rPr b="0" lang="en-US" sz="1800" spc="-1" strike="noStrike">
                <a:latin typeface="Arial"/>
              </a:rPr>
              <a:t> </a:t>
            </a:r>
            <a:r>
              <a:rPr b="0" lang="en-US" sz="1800" spc="-1" strike="noStrike">
                <a:latin typeface="Arial"/>
              </a:rPr>
              <a:t>Episode_Termination/nan_inf_guard: 0.0000</a:t>
            </a:r>
            <a:endParaRPr b="0" lang="en-US" sz="1800" spc="-1" strike="noStrike">
              <a:latin typeface="Arial"/>
            </a:endParaRPr>
          </a:p>
          <a:p>
            <a:r>
              <a:rPr b="0" lang="en-US" sz="1800" spc="-1" strike="noStrike">
                <a:latin typeface="Arial"/>
              </a:rPr>
              <a:t>--------------------------------------------------------------------------------</a:t>
            </a:r>
            <a:endParaRPr b="0" lang="en-US" sz="1800" spc="-1" strike="noStrike">
              <a:latin typeface="Arial"/>
            </a:endParaRPr>
          </a:p>
          <a:p>
            <a:r>
              <a:rPr b="0" lang="en-US" sz="1800" spc="-1" strike="noStrike">
                <a:latin typeface="Arial"/>
              </a:rPr>
              <a:t>                   </a:t>
            </a:r>
            <a:r>
              <a:rPr b="0" lang="en-US" sz="1800" spc="-1" strike="noStrike">
                <a:latin typeface="Arial"/>
              </a:rPr>
              <a:t>Total timesteps: 1104000</a:t>
            </a:r>
            <a:endParaRPr b="0" lang="en-US" sz="1800" spc="-1" strike="noStrike">
              <a:latin typeface="Arial"/>
            </a:endParaRPr>
          </a:p>
          <a:p>
            <a:r>
              <a:rPr b="0" lang="en-US" sz="1800" spc="-1" strike="noStrike">
                <a:latin typeface="Arial"/>
              </a:rPr>
              <a:t>                    </a:t>
            </a:r>
            <a:r>
              <a:rPr b="0" lang="en-US" sz="1800" spc="-1" strike="noStrike">
                <a:latin typeface="Arial"/>
              </a:rPr>
              <a:t>Iteration time: 2.42s</a:t>
            </a:r>
            <a:endParaRPr b="0" lang="en-US" sz="1800" spc="-1" strike="noStrike">
              <a:latin typeface="Arial"/>
            </a:endParaRPr>
          </a:p>
          <a:p>
            <a:r>
              <a:rPr b="0" lang="en-US" sz="1800" spc="-1" strike="noStrike">
                <a:latin typeface="Arial"/>
              </a:rPr>
              <a:t>                      </a:t>
            </a:r>
            <a:r>
              <a:rPr b="0" lang="en-US" sz="1800" spc="-1" strike="noStrike">
                <a:latin typeface="Arial"/>
              </a:rPr>
              <a:t>Time elapsed: 00:03:36</a:t>
            </a:r>
            <a:endParaRPr b="0" lang="en-US" sz="1800" spc="-1" strike="noStrike">
              <a:latin typeface="Arial"/>
            </a:endParaRPr>
          </a:p>
          <a:p>
            <a:r>
              <a:rPr b="0" lang="en-US" sz="1800" spc="-1" strike="noStrike">
                <a:latin typeface="Arial"/>
              </a:rPr>
              <a:t>                               </a:t>
            </a:r>
            <a:r>
              <a:rPr b="0" lang="en-US" sz="1800" spc="-1" strike="noStrike">
                <a:latin typeface="Arial"/>
              </a:rPr>
              <a:t>ETA: 03:12:25</a:t>
            </a:r>
            <a:endParaRPr b="0" lang="en-US" sz="1800" spc="-1" strike="noStrike">
              <a:latin typeface="Arial"/>
            </a:endParaRPr>
          </a:p>
        </p:txBody>
      </p:sp>
      <p:pic>
        <p:nvPicPr>
          <p:cNvPr id="138" name="" descr=""/>
          <p:cNvPicPr/>
          <p:nvPr/>
        </p:nvPicPr>
        <p:blipFill>
          <a:blip r:embed="rId2"/>
          <a:stretch/>
        </p:blipFill>
        <p:spPr>
          <a:xfrm>
            <a:off x="457200" y="3657600"/>
            <a:ext cx="3483000" cy="23000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457200" y="1128960"/>
            <a:ext cx="2790720" cy="1842840"/>
          </a:xfrm>
          <a:prstGeom prst="rect">
            <a:avLst/>
          </a:prstGeom>
          <a:ln w="0">
            <a:noFill/>
          </a:ln>
        </p:spPr>
      </p:pic>
      <p:sp>
        <p:nvSpPr>
          <p:cNvPr id="140" name=""/>
          <p:cNvSpPr txBox="1"/>
          <p:nvPr/>
        </p:nvSpPr>
        <p:spPr>
          <a:xfrm>
            <a:off x="685800" y="681840"/>
            <a:ext cx="848160" cy="232560"/>
          </a:xfrm>
          <a:prstGeom prst="rect">
            <a:avLst/>
          </a:prstGeom>
          <a:noFill/>
          <a:ln w="0">
            <a:noFill/>
          </a:ln>
        </p:spPr>
        <p:txBody>
          <a:bodyPr lIns="90000" rIns="90000" tIns="45000" bIns="45000" anchor="t">
            <a:noAutofit/>
          </a:bodyPr>
          <a:p>
            <a:r>
              <a:rPr b="0" lang="en-US" sz="1000" spc="-1" strike="noStrike">
                <a:latin typeface="Arial"/>
              </a:rPr>
              <a:t>masi_v9.zip</a:t>
            </a:r>
            <a:endParaRPr b="0" lang="en-US" sz="1000" spc="-1" strike="noStrike">
              <a:latin typeface="Arial"/>
            </a:endParaRPr>
          </a:p>
        </p:txBody>
      </p:sp>
      <p:pic>
        <p:nvPicPr>
          <p:cNvPr id="141" name="" descr=""/>
          <p:cNvPicPr/>
          <p:nvPr/>
        </p:nvPicPr>
        <p:blipFill>
          <a:blip r:embed="rId2"/>
          <a:stretch/>
        </p:blipFill>
        <p:spPr>
          <a:xfrm>
            <a:off x="3437280" y="457200"/>
            <a:ext cx="4106520" cy="4019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Box 6"/>
          <p:cNvSpPr/>
          <p:nvPr/>
        </p:nvSpPr>
        <p:spPr>
          <a:xfrm>
            <a:off x="528480" y="641880"/>
            <a:ext cx="7873200" cy="14612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base</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test_bench</a:t>
            </a:r>
            <a:r>
              <a:rPr b="0" lang="zh-CN" sz="1400" spc="-1" strike="noStrike">
                <a:solidFill>
                  <a:srgbClr val="000000"/>
                </a:solidFill>
                <a:latin typeface="等线"/>
                <a:ea typeface="DejaVu Sans"/>
              </a:rPr>
              <a:t>（或者 </a:t>
            </a:r>
            <a:r>
              <a:rPr b="0" lang="en-US" sz="1800" spc="-1" strike="noStrike">
                <a:solidFill>
                  <a:srgbClr val="000000"/>
                </a:solidFill>
                <a:latin typeface="Arial Unicode MS"/>
                <a:ea typeface="DejaVu Sans"/>
              </a:rPr>
              <a:t>test_bench + mountboom</a:t>
            </a:r>
            <a:r>
              <a:rPr b="0" lang="en-US" sz="1400" spc="-1" strike="noStrike">
                <a:solidFill>
                  <a:srgbClr val="000000"/>
                </a:solidFill>
                <a:latin typeface="等线"/>
                <a:ea typeface="DejaVu Sans"/>
              </a:rPr>
              <a:t> </a:t>
            </a:r>
            <a:r>
              <a:rPr b="0" lang="zh-CN" sz="1400" spc="-1" strike="noStrike">
                <a:solidFill>
                  <a:srgbClr val="000000"/>
                </a:solidFill>
                <a:latin typeface="等线"/>
                <a:ea typeface="DejaVu Sans"/>
              </a:rPr>
              <a:t>这一块底座）</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boom</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liftboom</a:t>
            </a:r>
            <a:r>
              <a:rPr b="0" lang="zh-CN" sz="1400" spc="-1" strike="noStrike">
                <a:solidFill>
                  <a:srgbClr val="000000"/>
                </a:solidFill>
                <a:latin typeface="等线"/>
                <a:ea typeface="DejaVu Sans"/>
              </a:rPr>
              <a:t>（第一节大臂，负责 </a:t>
            </a:r>
            <a:r>
              <a:rPr b="0" lang="en-US" sz="1400" spc="-1" strike="noStrike">
                <a:solidFill>
                  <a:srgbClr val="000000"/>
                </a:solidFill>
                <a:latin typeface="等线"/>
                <a:ea typeface="DejaVu Sans"/>
              </a:rPr>
              <a:t>lift</a:t>
            </a:r>
            <a:r>
              <a:rPr b="0" lang="zh-CN" sz="1400" spc="-1" strike="noStrike">
                <a:solidFill>
                  <a:srgbClr val="000000"/>
                </a:solidFill>
                <a:latin typeface="等线"/>
                <a:ea typeface="DejaVu Sans"/>
              </a:rPr>
              <a:t>）</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arm</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tiltboom</a:t>
            </a:r>
            <a:r>
              <a:rPr b="0" lang="zh-CN" sz="1400" spc="-1" strike="noStrike">
                <a:solidFill>
                  <a:srgbClr val="000000"/>
                </a:solidFill>
                <a:latin typeface="等线"/>
                <a:ea typeface="DejaVu Sans"/>
              </a:rPr>
              <a:t>（第二节小臂，负责 </a:t>
            </a:r>
            <a:r>
              <a:rPr b="0" lang="en-US" sz="1400" spc="-1" strike="noStrike">
                <a:solidFill>
                  <a:srgbClr val="000000"/>
                </a:solidFill>
                <a:latin typeface="等线"/>
                <a:ea typeface="DejaVu Sans"/>
              </a:rPr>
              <a:t>tilt</a:t>
            </a:r>
            <a:r>
              <a:rPr b="0" lang="zh-CN" sz="1400" spc="-1" strike="noStrike">
                <a:solidFill>
                  <a:srgbClr val="000000"/>
                </a:solidFill>
                <a:latin typeface="等线"/>
                <a:ea typeface="DejaVu Sans"/>
              </a:rPr>
              <a:t>）</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bucket</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scoop</a:t>
            </a:r>
            <a:r>
              <a:rPr b="0" lang="zh-CN" sz="1400" spc="-1" strike="noStrike">
                <a:solidFill>
                  <a:srgbClr val="000000"/>
                </a:solidFill>
                <a:latin typeface="等线"/>
                <a:ea typeface="DejaVu Sans"/>
              </a:rPr>
              <a:t>（铲斗）</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tip</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end_point</a:t>
            </a:r>
            <a:r>
              <a:rPr b="0" lang="zh-CN" sz="1400" spc="-1" strike="noStrike">
                <a:solidFill>
                  <a:srgbClr val="000000"/>
                </a:solidFill>
                <a:latin typeface="等线"/>
                <a:ea typeface="DejaVu Sans"/>
              </a:rPr>
              <a:t>（末端点）</a:t>
            </a:r>
            <a:endParaRPr b="0" lang="en-US" sz="1400" spc="-1" strike="noStrike">
              <a:latin typeface="Arial"/>
            </a:endParaRPr>
          </a:p>
        </p:txBody>
      </p:sp>
      <p:sp>
        <p:nvSpPr>
          <p:cNvPr id="143" name="TextBox 9"/>
          <p:cNvSpPr/>
          <p:nvPr/>
        </p:nvSpPr>
        <p:spPr>
          <a:xfrm>
            <a:off x="609480" y="2452680"/>
            <a:ext cx="90212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test_bench ──fix_to_scene──&gt; mountboom</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(revolute_lift)──&gt; liftboom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boom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jointBoom</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(revolute_tilt)──&gt; tiltboom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arm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jointArm</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(revolute_scoop)──&gt; scoop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bucket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jointBucket</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FixedJoint──&gt; end_point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tip</a:t>
            </a:r>
            <a:endParaRPr b="0" lang="en-US" sz="1800" spc="-1" strike="noStrike">
              <a:latin typeface="Arial"/>
            </a:endParaRPr>
          </a:p>
        </p:txBody>
      </p:sp>
      <p:sp>
        <p:nvSpPr>
          <p:cNvPr id="144" name="TextBox 11"/>
          <p:cNvSpPr/>
          <p:nvPr/>
        </p:nvSpPr>
        <p:spPr>
          <a:xfrm>
            <a:off x="914040" y="4450680"/>
            <a:ext cx="98647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&lt;joint name="revolute_tilt" origin="0.20564 0 0.420085" parent="liftboom" child="tiltboom"/&gt;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&lt;joint name="revolute_scoop" origin="0.25 0 0" parent="tiltboom" child="scoop"/&gt;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Rectangle 7"/>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Right Triangle 9"/>
          <p:cNvSpPr/>
          <p:nvPr/>
        </p:nvSpPr>
        <p:spPr>
          <a:xfrm flipH="1">
            <a:off x="8575920" y="3335760"/>
            <a:ext cx="3291120" cy="31996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47" name="Rectangle 11"/>
          <p:cNvSpPr/>
          <p:nvPr/>
        </p:nvSpPr>
        <p:spPr>
          <a:xfrm>
            <a:off x="641880" y="623160"/>
            <a:ext cx="10904400" cy="560700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sp>
      <p:sp>
        <p:nvSpPr>
          <p:cNvPr id="148" name="PlaceHolder 1"/>
          <p:cNvSpPr>
            <a:spLocks noGrp="1"/>
          </p:cNvSpPr>
          <p:nvPr>
            <p:ph type="title"/>
          </p:nvPr>
        </p:nvSpPr>
        <p:spPr>
          <a:xfrm>
            <a:off x="1075680" y="1188720"/>
            <a:ext cx="2987640" cy="4479840"/>
          </a:xfrm>
          <a:prstGeom prst="rect">
            <a:avLst/>
          </a:prstGeom>
          <a:noFill/>
          <a:ln w="0">
            <a:noFill/>
          </a:ln>
        </p:spPr>
        <p:txBody>
          <a:bodyPr lIns="0" rIns="0" tIns="0" bIns="0" anchor="ctr">
            <a:normAutofit/>
          </a:bodyPr>
          <a:p>
            <a:pPr algn="r">
              <a:lnSpc>
                <a:spcPct val="90000"/>
              </a:lnSpc>
              <a:buNone/>
            </a:pPr>
            <a:r>
              <a:rPr b="1" lang="en-US" sz="6600" spc="-1" strike="noStrike">
                <a:solidFill>
                  <a:srgbClr val="000000"/>
                </a:solidFill>
                <a:latin typeface="等线 Light"/>
              </a:rPr>
              <a:t>outline</a:t>
            </a:r>
            <a:endParaRPr b="0" lang="en-US" sz="6600" spc="-1" strike="noStrike">
              <a:latin typeface="Arial"/>
            </a:endParaRPr>
          </a:p>
        </p:txBody>
      </p:sp>
      <p:sp>
        <p:nvSpPr>
          <p:cNvPr id="149" name="Straight Connector 13"/>
          <p:cNvSpPr/>
          <p:nvPr/>
        </p:nvSpPr>
        <p:spPr>
          <a:xfrm>
            <a:off x="4654080" y="1852560"/>
            <a:ext cx="360" cy="3236760"/>
          </a:xfrm>
          <a:prstGeom prst="line">
            <a:avLst/>
          </a:prstGeom>
          <a:ln cap="sq" w="19050">
            <a:solidFill>
              <a:srgbClr val="404040"/>
            </a:solidFill>
          </a:ln>
        </p:spPr>
        <p:style>
          <a:lnRef idx="1">
            <a:schemeClr val="accent1"/>
          </a:lnRef>
          <a:fillRef idx="0">
            <a:schemeClr val="accent1"/>
          </a:fillRef>
          <a:effectRef idx="0">
            <a:schemeClr val="accent1"/>
          </a:effectRef>
          <a:fontRef idx="minor"/>
        </p:style>
      </p:sp>
      <p:sp>
        <p:nvSpPr>
          <p:cNvPr id="150" name="PlaceHolder 2"/>
          <p:cNvSpPr>
            <a:spLocks noGrp="1"/>
          </p:cNvSpPr>
          <p:nvPr>
            <p:ph type="subTitle"/>
          </p:nvPr>
        </p:nvSpPr>
        <p:spPr>
          <a:xfrm>
            <a:off x="5255280" y="1648800"/>
            <a:ext cx="4701960" cy="3559680"/>
          </a:xfrm>
          <a:prstGeom prst="rect">
            <a:avLst/>
          </a:prstGeom>
          <a:noFill/>
          <a:ln w="0">
            <a:noFill/>
          </a:ln>
        </p:spPr>
        <p:txBody>
          <a:bodyPr lIns="0" rIns="0" tIns="0" bIns="0" anchor="ctr">
            <a:normAutofit/>
          </a:bodyPr>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Topic</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Goals</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Plans</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Study resource/ code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727440" y="594720"/>
            <a:ext cx="4606200" cy="989640"/>
          </a:xfrm>
          <a:prstGeom prst="rect">
            <a:avLst/>
          </a:prstGeom>
          <a:noFill/>
          <a:ln w="0">
            <a:noFill/>
          </a:ln>
        </p:spPr>
        <p:txBody>
          <a:bodyPr lIns="0" rIns="0" tIns="0" bIns="0" anchor="b">
            <a:noAutofit/>
          </a:bodyPr>
          <a:p>
            <a:pPr algn="ctr">
              <a:lnSpc>
                <a:spcPct val="90000"/>
              </a:lnSpc>
              <a:buNone/>
            </a:pPr>
            <a:r>
              <a:rPr b="1" lang="en-US" sz="6000" spc="-1" strike="noStrike">
                <a:solidFill>
                  <a:srgbClr val="000000"/>
                </a:solidFill>
                <a:latin typeface="等线 Light"/>
              </a:rPr>
              <a:t>Thesis  topic </a:t>
            </a:r>
            <a:endParaRPr b="0" lang="en-US" sz="6000" spc="-1" strike="noStrike">
              <a:latin typeface="Arial"/>
            </a:endParaRPr>
          </a:p>
        </p:txBody>
      </p:sp>
      <p:sp>
        <p:nvSpPr>
          <p:cNvPr id="152" name="PlaceHolder 2"/>
          <p:cNvSpPr>
            <a:spLocks noGrp="1"/>
          </p:cNvSpPr>
          <p:nvPr>
            <p:ph type="subTitle"/>
          </p:nvPr>
        </p:nvSpPr>
        <p:spPr>
          <a:xfrm>
            <a:off x="1523880" y="2371320"/>
            <a:ext cx="9012600" cy="1424880"/>
          </a:xfrm>
          <a:prstGeom prst="rect">
            <a:avLst/>
          </a:prstGeom>
          <a:noFill/>
          <a:ln w="0">
            <a:noFill/>
          </a:ln>
        </p:spPr>
        <p:txBody>
          <a:bodyPr lIns="0" rIns="0" tIns="0" bIns="0" anchor="t">
            <a:noAutofit/>
          </a:bodyPr>
          <a:p>
            <a:pPr>
              <a:lnSpc>
                <a:spcPct val="90000"/>
              </a:lnSpc>
              <a:spcBef>
                <a:spcPts val="1001"/>
              </a:spcBef>
              <a:buNone/>
              <a:tabLst>
                <a:tab algn="l" pos="0"/>
              </a:tabLst>
            </a:pPr>
            <a:r>
              <a:rPr b="0" lang="en-US" sz="2400" spc="-1" strike="noStrike">
                <a:solidFill>
                  <a:srgbClr val="000000"/>
                </a:solidFill>
                <a:latin typeface="等线"/>
              </a:rPr>
              <a:t>Simulation-based development for a nonlinear  excavator system</a:t>
            </a:r>
            <a:endParaRPr b="0" lang="en-US"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等线"/>
              </a:rPr>
              <a:t>(with emphasis on practical </a:t>
            </a:r>
            <a:r>
              <a:rPr b="1" lang="en-US" sz="2400" spc="-1" strike="noStrike">
                <a:solidFill>
                  <a:srgbClr val="000000"/>
                </a:solidFill>
                <a:latin typeface="等线"/>
              </a:rPr>
              <a:t>feasibility</a:t>
            </a:r>
            <a:r>
              <a:rPr b="0" lang="en-US" sz="2400" spc="-1" strike="noStrike">
                <a:solidFill>
                  <a:srgbClr val="000000"/>
                </a:solidFill>
                <a:latin typeface="等线"/>
              </a:rPr>
              <a:t> and flexible model choice)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523880" y="219960"/>
            <a:ext cx="9143280" cy="1430280"/>
          </a:xfrm>
          <a:prstGeom prst="rect">
            <a:avLst/>
          </a:prstGeom>
          <a:noFill/>
          <a:ln w="0">
            <a:noFill/>
          </a:ln>
        </p:spPr>
        <p:txBody>
          <a:bodyPr lIns="0" rIns="0" tIns="0" bIns="0" anchor="b">
            <a:noAutofit/>
          </a:bodyPr>
          <a:p>
            <a:pPr algn="ctr">
              <a:lnSpc>
                <a:spcPct val="90000"/>
              </a:lnSpc>
              <a:buNone/>
            </a:pPr>
            <a:r>
              <a:rPr b="1" lang="en-US" sz="6000" spc="-1" strike="noStrike">
                <a:solidFill>
                  <a:srgbClr val="000000"/>
                </a:solidFill>
                <a:latin typeface="等线 Light"/>
              </a:rPr>
              <a:t>Research Goals</a:t>
            </a:r>
            <a:br>
              <a:rPr sz="6000"/>
            </a:br>
            <a:endParaRPr b="0" lang="en-US" sz="6000" spc="-1" strike="noStrike">
              <a:latin typeface="Arial"/>
            </a:endParaRPr>
          </a:p>
        </p:txBody>
      </p:sp>
      <p:sp>
        <p:nvSpPr>
          <p:cNvPr id="154" name="PlaceHolder 2"/>
          <p:cNvSpPr>
            <a:spLocks noGrp="1"/>
          </p:cNvSpPr>
          <p:nvPr>
            <p:ph type="subTitle"/>
          </p:nvPr>
        </p:nvSpPr>
        <p:spPr>
          <a:xfrm>
            <a:off x="1589400" y="1650960"/>
            <a:ext cx="9012600" cy="3399120"/>
          </a:xfrm>
          <a:prstGeom prst="rect">
            <a:avLst/>
          </a:prstGeom>
          <a:noFill/>
          <a:ln w="0">
            <a:noFill/>
          </a:ln>
        </p:spPr>
        <p:txBody>
          <a:bodyPr lIns="0" rIns="0" tIns="0" bIns="0" anchor="t">
            <a:normAutofit fontScale="83000"/>
          </a:bodyPr>
          <a:p>
            <a:pPr>
              <a:lnSpc>
                <a:spcPct val="90000"/>
              </a:lnSpc>
              <a:spcBef>
                <a:spcPts val="1001"/>
              </a:spcBef>
              <a:buNone/>
              <a:tabLst>
                <a:tab algn="l" pos="0"/>
              </a:tabLst>
            </a:pPr>
            <a:r>
              <a:rPr b="0" lang="en-US" sz="2400" spc="-1" strike="noStrike">
                <a:solidFill>
                  <a:srgbClr val="000000"/>
                </a:solidFill>
                <a:latin typeface="等线"/>
              </a:rPr>
              <a:t>1.Use provided excavator model or similar excavator model from open resource to build environment </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等线"/>
              </a:rPr>
              <a:t>2. model-based learning model or reinforcement learning model</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1" lang="en-GB" sz="2400" spc="-1" strike="noStrike">
                <a:solidFill>
                  <a:srgbClr val="000000"/>
                </a:solidFill>
                <a:latin typeface="等线"/>
              </a:rPr>
              <a:t>3.generate a simulation demo for illustrative tasks (such as log lifting or trajectory tracking).</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1" lang="en-GB" sz="2400" spc="-1" strike="noStrike">
                <a:solidFill>
                  <a:srgbClr val="000000"/>
                </a:solidFill>
                <a:latin typeface="等线"/>
              </a:rPr>
              <a:t>4.optionally implement and compare different control strategies on simulator  environment, such as MPC vs PID;</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Rectangle 25"/>
          <p:cNvSpPr/>
          <p:nvPr/>
        </p:nvSpPr>
        <p:spPr>
          <a:xfrm>
            <a:off x="0" y="0"/>
            <a:ext cx="12191400" cy="68572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156" name="Rectangle 27"/>
          <p:cNvSpPr/>
          <p:nvPr/>
        </p:nvSpPr>
        <p:spPr>
          <a:xfrm>
            <a:off x="477000" y="480240"/>
            <a:ext cx="11237400" cy="589716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7" name="Rectangle 29"/>
          <p:cNvSpPr/>
          <p:nvPr/>
        </p:nvSpPr>
        <p:spPr>
          <a:xfrm>
            <a:off x="643320" y="643320"/>
            <a:ext cx="10904400" cy="5570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graphicFrame>
        <p:nvGraphicFramePr>
          <p:cNvPr id="158" name="Table 1"/>
          <p:cNvGraphicFramePr/>
          <p:nvPr/>
        </p:nvGraphicFramePr>
        <p:xfrm>
          <a:off x="1120320" y="1187640"/>
          <a:ext cx="9950400" cy="4475520"/>
        </p:xfrm>
        <a:graphic>
          <a:graphicData uri="http://schemas.openxmlformats.org/drawingml/2006/table">
            <a:tbl>
              <a:tblPr/>
              <a:tblGrid>
                <a:gridCol w="2457720"/>
                <a:gridCol w="4667040"/>
                <a:gridCol w="2826000"/>
              </a:tblGrid>
              <a:tr h="84096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Phase</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Main tasks</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Timeframe</a:t>
                      </a:r>
                      <a:endParaRPr b="0" lang="en-US" sz="1100" spc="-1" strike="noStrike">
                        <a:latin typeface="Arial"/>
                      </a:endParaRPr>
                    </a:p>
                    <a:p>
                      <a:pPr marL="831960" algn="r">
                        <a:lnSpc>
                          <a:spcPct val="150000"/>
                        </a:lnSpc>
                        <a:spcAft>
                          <a:spcPts val="799"/>
                        </a:spcAft>
                        <a:buNone/>
                      </a:pPr>
                      <a:r>
                        <a:rPr b="0" lang="en-GB" sz="1100" spc="-1" strike="noStrike">
                          <a:solidFill>
                            <a:srgbClr val="000000"/>
                          </a:solidFill>
                          <a:latin typeface="Arial"/>
                          <a:ea typeface="宋体"/>
                        </a:rPr>
                        <a:t>(08.12.2025~1.02.2026)</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US" sz="1100" spc="-1" strike="noStrike">
                          <a:solidFill>
                            <a:srgbClr val="000000"/>
                          </a:solidFill>
                          <a:latin typeface="Arial"/>
                          <a:ea typeface="宋体"/>
                        </a:rPr>
                        <a:t>Planning</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Finalise topic, agree responsibilities, write and approve work plan (including analysing the feasibility)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1(December)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Simulation setup</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Integrate excavator model, implement dynamics, set up training environment.</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1(December)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Controller implementation</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Implement a Baseline controller or MPC or learning-based controllers on simulation environment </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2(January)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Experiments and analysis</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Run simulations, collect data, evaluate performance</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2(January)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756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Writing and finalisation</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Write results, discussion, conclusions, revise with supervisor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3(February)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7" descr="A screenshot of a computer&#10;&#10;AI-generated content may be incorrect."/>
          <p:cNvPicPr/>
          <p:nvPr/>
        </p:nvPicPr>
        <p:blipFill>
          <a:blip r:embed="rId1"/>
          <a:stretch/>
        </p:blipFill>
        <p:spPr>
          <a:xfrm>
            <a:off x="577440" y="177480"/>
            <a:ext cx="10892520" cy="6145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Box 4"/>
          <p:cNvSpPr/>
          <p:nvPr/>
        </p:nvSpPr>
        <p:spPr>
          <a:xfrm>
            <a:off x="298440" y="988560"/>
            <a:ext cx="49910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https://github.com/simscape/Excavator-Simscape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60" name="TextBox 6"/>
          <p:cNvSpPr/>
          <p:nvPr/>
        </p:nvSpPr>
        <p:spPr>
          <a:xfrm>
            <a:off x="380160" y="428040"/>
            <a:ext cx="15411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study cases </a:t>
            </a:r>
            <a:endParaRPr b="0" lang="en-US" sz="1800" spc="-1" strike="noStrike">
              <a:latin typeface="Arial"/>
            </a:endParaRPr>
          </a:p>
        </p:txBody>
      </p:sp>
      <p:pic>
        <p:nvPicPr>
          <p:cNvPr id="161" name="Picture 2" descr=""/>
          <p:cNvPicPr/>
          <p:nvPr/>
        </p:nvPicPr>
        <p:blipFill>
          <a:blip r:embed="rId1"/>
          <a:stretch/>
        </p:blipFill>
        <p:spPr>
          <a:xfrm>
            <a:off x="5871960" y="326520"/>
            <a:ext cx="4899600" cy="2755800"/>
          </a:xfrm>
          <a:prstGeom prst="rect">
            <a:avLst/>
          </a:prstGeom>
          <a:ln w="0">
            <a:noFill/>
          </a:ln>
        </p:spPr>
      </p:pic>
      <p:sp>
        <p:nvSpPr>
          <p:cNvPr id="162" name="TextBox 8"/>
          <p:cNvSpPr/>
          <p:nvPr/>
        </p:nvSpPr>
        <p:spPr>
          <a:xfrm>
            <a:off x="298440" y="3590640"/>
            <a:ext cx="6096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https://github.com/xuexianlim/eXactMPC</a:t>
            </a:r>
            <a:endParaRPr b="0" lang="en-US" sz="1800" spc="-1" strike="noStrike">
              <a:latin typeface="Arial"/>
            </a:endParaRPr>
          </a:p>
        </p:txBody>
      </p:sp>
      <p:pic>
        <p:nvPicPr>
          <p:cNvPr id="163" name="Picture 10" descr="A screenshot of a computer&#10;&#10;AI-generated content may be incorrect."/>
          <p:cNvPicPr/>
          <p:nvPr/>
        </p:nvPicPr>
        <p:blipFill>
          <a:blip r:embed="rId2"/>
          <a:stretch/>
        </p:blipFill>
        <p:spPr>
          <a:xfrm>
            <a:off x="5871960" y="3429000"/>
            <a:ext cx="4910760" cy="2980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Box 4"/>
          <p:cNvSpPr/>
          <p:nvPr/>
        </p:nvSpPr>
        <p:spPr>
          <a:xfrm>
            <a:off x="158760" y="-40320"/>
            <a:ext cx="612936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https://github.com/mathworks-robotics/autonomous-excavator</a:t>
            </a:r>
            <a:endParaRPr b="0" lang="en-US" sz="1800" spc="-1" strike="noStrike">
              <a:latin typeface="Arial"/>
            </a:endParaRPr>
          </a:p>
          <a:p>
            <a:pPr>
              <a:lnSpc>
                <a:spcPct val="100000"/>
              </a:lnSpc>
              <a:buNone/>
            </a:pPr>
            <a:br>
              <a:rPr sz="1800"/>
            </a:br>
            <a:endParaRPr b="0" lang="en-US" sz="1800" spc="-1" strike="noStrike">
              <a:latin typeface="Arial"/>
            </a:endParaRPr>
          </a:p>
        </p:txBody>
      </p:sp>
      <p:sp>
        <p:nvSpPr>
          <p:cNvPr id="165" name="TextBox 2"/>
          <p:cNvSpPr/>
          <p:nvPr/>
        </p:nvSpPr>
        <p:spPr>
          <a:xfrm>
            <a:off x="298440" y="3804120"/>
            <a:ext cx="4459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https://github.com/leggedrobotics/rsl_heap</a:t>
            </a:r>
            <a:endParaRPr b="0" lang="en-US" sz="1800" spc="-1" strike="noStrike">
              <a:latin typeface="Arial"/>
            </a:endParaRPr>
          </a:p>
        </p:txBody>
      </p:sp>
      <p:pic>
        <p:nvPicPr>
          <p:cNvPr id="166" name="Picture 2" descr=""/>
          <p:cNvPicPr/>
          <p:nvPr/>
        </p:nvPicPr>
        <p:blipFill>
          <a:blip r:embed="rId1"/>
          <a:stretch/>
        </p:blipFill>
        <p:spPr>
          <a:xfrm>
            <a:off x="6288840" y="407160"/>
            <a:ext cx="5795280" cy="3256560"/>
          </a:xfrm>
          <a:prstGeom prst="rect">
            <a:avLst/>
          </a:prstGeom>
          <a:ln w="0">
            <a:noFill/>
          </a:ln>
        </p:spPr>
      </p:pic>
      <p:pic>
        <p:nvPicPr>
          <p:cNvPr id="167" name="Picture 4" descr=""/>
          <p:cNvPicPr/>
          <p:nvPr/>
        </p:nvPicPr>
        <p:blipFill>
          <a:blip r:embed="rId2"/>
          <a:stretch/>
        </p:blipFill>
        <p:spPr>
          <a:xfrm>
            <a:off x="6288840" y="3804120"/>
            <a:ext cx="4135680" cy="3101760"/>
          </a:xfrm>
          <a:prstGeom prst="rect">
            <a:avLst/>
          </a:prstGeom>
          <a:ln w="0">
            <a:noFill/>
          </a:ln>
        </p:spPr>
      </p:pic>
      <p:sp>
        <p:nvSpPr>
          <p:cNvPr id="168" name=""/>
          <p:cNvSpPr/>
          <p:nvPr/>
        </p:nvSpPr>
        <p:spPr>
          <a:xfrm>
            <a:off x="2855160" y="6400800"/>
            <a:ext cx="308808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https://viewer.robotsfan.com/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Box 4"/>
          <p:cNvSpPr/>
          <p:nvPr/>
        </p:nvSpPr>
        <p:spPr>
          <a:xfrm>
            <a:off x="223920" y="566280"/>
            <a:ext cx="6129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r>
              <a:rPr b="0" lang="en-US" sz="1800" spc="-1" strike="noStrike">
                <a:solidFill>
                  <a:srgbClr val="000000"/>
                </a:solidFill>
                <a:latin typeface="Calibri"/>
                <a:ea typeface="DejaVu Sans"/>
              </a:rPr>
              <a:t>#  other models </a:t>
            </a: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https://github.com/eyhxh/3Dprint-mini-RC-excavator</a:t>
            </a:r>
            <a:endParaRPr b="0" lang="en-US" sz="1800" spc="-1" strike="noStrike">
              <a:latin typeface="Arial"/>
            </a:endParaRPr>
          </a:p>
        </p:txBody>
      </p:sp>
      <p:pic>
        <p:nvPicPr>
          <p:cNvPr id="170" name="Picture 2" descr="A white robot arm with wires and a white object on a wooden surface&#10;&#10;AI-generated content may be incorrect."/>
          <p:cNvPicPr/>
          <p:nvPr/>
        </p:nvPicPr>
        <p:blipFill>
          <a:blip r:embed="rId1"/>
          <a:stretch/>
        </p:blipFill>
        <p:spPr>
          <a:xfrm>
            <a:off x="5537160" y="681120"/>
            <a:ext cx="5913000" cy="3908520"/>
          </a:xfrm>
          <a:prstGeom prst="rect">
            <a:avLst/>
          </a:prstGeom>
          <a:ln w="0">
            <a:noFill/>
          </a:ln>
        </p:spPr>
      </p:pic>
      <p:sp>
        <p:nvSpPr>
          <p:cNvPr id="171" name="TextBox 5"/>
          <p:cNvSpPr/>
          <p:nvPr/>
        </p:nvSpPr>
        <p:spPr>
          <a:xfrm>
            <a:off x="5446080" y="34920"/>
            <a:ext cx="60951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http://bilibili.com/video/BV1jG4y1h7KU/?vd_source=d039de0562f9406b58c45a447595a8b6</a:t>
            </a:r>
            <a:endParaRPr b="0" lang="en-US" sz="1800" spc="-1" strike="noStrike">
              <a:latin typeface="Arial"/>
            </a:endParaRPr>
          </a:p>
        </p:txBody>
      </p:sp>
      <p:sp>
        <p:nvSpPr>
          <p:cNvPr id="172" name="TextBox 7"/>
          <p:cNvSpPr/>
          <p:nvPr/>
        </p:nvSpPr>
        <p:spPr>
          <a:xfrm>
            <a:off x="256680" y="4520880"/>
            <a:ext cx="6096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https://github.com/swholmstead/Excavator  </a:t>
            </a:r>
            <a:endParaRPr b="0" lang="en-US" sz="1800" spc="-1" strike="noStrike">
              <a:latin typeface="Arial"/>
            </a:endParaRPr>
          </a:p>
        </p:txBody>
      </p:sp>
      <p:sp>
        <p:nvSpPr>
          <p:cNvPr id="173" name="AutoShape 2"/>
          <p:cNvSpPr/>
          <p:nvPr/>
        </p:nvSpPr>
        <p:spPr>
          <a:xfrm>
            <a:off x="5943600" y="3276720"/>
            <a:ext cx="304200" cy="304200"/>
          </a:xfrm>
          <a:prstGeom prst="rect">
            <a:avLst/>
          </a:prstGeom>
          <a:noFill/>
          <a:ln w="0">
            <a:noFill/>
          </a:ln>
        </p:spPr>
        <p:style>
          <a:lnRef idx="0"/>
          <a:fillRef idx="0"/>
          <a:effectRef idx="0"/>
          <a:fontRef idx="minor"/>
        </p:style>
      </p:sp>
      <p:pic>
        <p:nvPicPr>
          <p:cNvPr id="174" name="Picture 10" descr="A collage of toys&#10;&#10;AI-generated content may be incorrect."/>
          <p:cNvPicPr/>
          <p:nvPr/>
        </p:nvPicPr>
        <p:blipFill>
          <a:blip r:embed="rId2"/>
          <a:stretch/>
        </p:blipFill>
        <p:spPr>
          <a:xfrm>
            <a:off x="5537160" y="4736880"/>
            <a:ext cx="3864960" cy="1875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Rectangle 6"/>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6" name="Right Triangle 8"/>
          <p:cNvSpPr/>
          <p:nvPr/>
        </p:nvSpPr>
        <p:spPr>
          <a:xfrm flipH="1">
            <a:off x="8575920" y="3335760"/>
            <a:ext cx="3291120" cy="31996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77" name="Rectangle 10"/>
          <p:cNvSpPr/>
          <p:nvPr/>
        </p:nvSpPr>
        <p:spPr>
          <a:xfrm>
            <a:off x="641880" y="623160"/>
            <a:ext cx="10904400" cy="560700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sp>
      <p:sp>
        <p:nvSpPr>
          <p:cNvPr id="178" name="PlaceHolder 1"/>
          <p:cNvSpPr>
            <a:spLocks noGrp="1"/>
          </p:cNvSpPr>
          <p:nvPr>
            <p:ph type="title"/>
          </p:nvPr>
        </p:nvSpPr>
        <p:spPr>
          <a:xfrm>
            <a:off x="1285200" y="1009080"/>
            <a:ext cx="9230760" cy="3541320"/>
          </a:xfrm>
          <a:prstGeom prst="rect">
            <a:avLst/>
          </a:prstGeom>
          <a:noFill/>
          <a:ln w="0">
            <a:noFill/>
          </a:ln>
        </p:spPr>
        <p:txBody>
          <a:bodyPr lIns="90000" rIns="90000" tIns="45000" bIns="45000" anchor="b">
            <a:normAutofit/>
          </a:bodyPr>
          <a:p>
            <a:pPr>
              <a:lnSpc>
                <a:spcPct val="90000"/>
              </a:lnSpc>
              <a:buNone/>
            </a:pPr>
            <a:r>
              <a:rPr b="0" lang="en-US" sz="11500" spc="-1" strike="noStrike">
                <a:solidFill>
                  <a:srgbClr val="000000"/>
                </a:solidFill>
                <a:latin typeface="等线 Light"/>
              </a:rPr>
              <a:t>Thanks</a:t>
            </a:r>
            <a:endParaRPr b="0" lang="en-US" sz="11500" spc="-1" strike="noStrike">
              <a:latin typeface="Arial"/>
            </a:endParaRPr>
          </a:p>
        </p:txBody>
      </p:sp>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0"/>
                      </p:stCondLst>
                      <p:childTnLst>
                        <p:par>
                          <p:cTn id="15" fill="hold">
                            <p:stCondLst>
                              <p:cond delay="0"/>
                            </p:stCondLst>
                            <p:childTnLst>
                              <p:par>
                                <p:cTn id="16" nodeType="withEffect" fill="hold" presetClass="entr" presetID="10">
                                  <p:stCondLst>
                                    <p:cond delay="500"/>
                                  </p:stCondLst>
                                  <p:iterate type="lt">
                                    <p:tmAbs val="100"/>
                                  </p:iterate>
                                  <p:childTnLst>
                                    <p:set>
                                      <p:cBhvr>
                                        <p:cTn id="17" dur="1" fill="hold">
                                          <p:stCondLst>
                                            <p:cond delay="0"/>
                                          </p:stCondLst>
                                        </p:cTn>
                                        <p:tgtEl>
                                          <p:spTgt spid="178"/>
                                        </p:tgtEl>
                                        <p:attrNameLst>
                                          <p:attrName>style.visibility</p:attrName>
                                        </p:attrNameLst>
                                      </p:cBhvr>
                                      <p:to>
                                        <p:strVal val="visible"/>
                                      </p:to>
                                    </p:set>
                                    <p:animEffect filter="fade" transition="in">
                                      <p:cBhvr additive="repl">
                                        <p:cTn id="18" dur="4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1" name="Picture 10" descr="A graph of excavator and current&#10;&#10;AI-generated content may be incorrect."/>
          <p:cNvPicPr/>
          <p:nvPr/>
        </p:nvPicPr>
        <p:blipFill>
          <a:blip r:embed="rId1"/>
          <a:stretch/>
        </p:blipFill>
        <p:spPr>
          <a:xfrm>
            <a:off x="1425600" y="321840"/>
            <a:ext cx="3489120" cy="2904480"/>
          </a:xfrm>
          <a:prstGeom prst="rect">
            <a:avLst/>
          </a:prstGeom>
          <a:ln w="0">
            <a:noFill/>
          </a:ln>
        </p:spPr>
      </p:pic>
      <p:sp>
        <p:nvSpPr>
          <p:cNvPr id="92" name="Rectangle 15"/>
          <p:cNvSpPr/>
          <p:nvPr/>
        </p:nvSpPr>
        <p:spPr>
          <a:xfrm>
            <a:off x="6050160" y="0"/>
            <a:ext cx="90720" cy="68572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93" name="Picture 6" descr="A graph of excavator and current&#10;&#10;AI-generated content may be incorrect."/>
          <p:cNvPicPr/>
          <p:nvPr/>
        </p:nvPicPr>
        <p:blipFill>
          <a:blip r:embed="rId2"/>
          <a:stretch/>
        </p:blipFill>
        <p:spPr>
          <a:xfrm>
            <a:off x="7119360" y="321840"/>
            <a:ext cx="3489120" cy="2904480"/>
          </a:xfrm>
          <a:prstGeom prst="rect">
            <a:avLst/>
          </a:prstGeom>
          <a:ln w="0">
            <a:noFill/>
          </a:ln>
        </p:spPr>
      </p:pic>
      <p:sp>
        <p:nvSpPr>
          <p:cNvPr id="94" name="Rectangle 17"/>
          <p:cNvSpPr/>
          <p:nvPr/>
        </p:nvSpPr>
        <p:spPr>
          <a:xfrm>
            <a:off x="0" y="3383280"/>
            <a:ext cx="6125760" cy="907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95" name="Rectangle 19"/>
          <p:cNvSpPr/>
          <p:nvPr/>
        </p:nvSpPr>
        <p:spPr>
          <a:xfrm>
            <a:off x="6065640" y="3383280"/>
            <a:ext cx="6125760" cy="907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96" name="Picture 4" descr="A graph of excavator and current&#10;&#10;AI-generated content may be incorrect."/>
          <p:cNvPicPr/>
          <p:nvPr/>
        </p:nvPicPr>
        <p:blipFill>
          <a:blip r:embed="rId3"/>
          <a:stretch/>
        </p:blipFill>
        <p:spPr>
          <a:xfrm>
            <a:off x="1512720" y="3630960"/>
            <a:ext cx="3315240" cy="2759760"/>
          </a:xfrm>
          <a:prstGeom prst="rect">
            <a:avLst/>
          </a:prstGeom>
          <a:ln w="0">
            <a:noFill/>
          </a:ln>
        </p:spPr>
      </p:pic>
      <p:pic>
        <p:nvPicPr>
          <p:cNvPr id="97" name="Picture 8" descr="A graph of excavator and current&#10;&#10;AI-generated content may be incorrect."/>
          <p:cNvPicPr/>
          <p:nvPr/>
        </p:nvPicPr>
        <p:blipFill>
          <a:blip r:embed="rId4"/>
          <a:stretch/>
        </p:blipFill>
        <p:spPr>
          <a:xfrm>
            <a:off x="7206480" y="3630960"/>
            <a:ext cx="3315240" cy="2759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8" name="Picture 4" descr="A graph of excavator and current&#10;&#10;AI-generated content may be incorrect."/>
          <p:cNvPicPr/>
          <p:nvPr/>
        </p:nvPicPr>
        <p:blipFill>
          <a:blip r:embed="rId1"/>
          <a:stretch/>
        </p:blipFill>
        <p:spPr>
          <a:xfrm>
            <a:off x="1425600" y="321840"/>
            <a:ext cx="3489120" cy="2904480"/>
          </a:xfrm>
          <a:prstGeom prst="rect">
            <a:avLst/>
          </a:prstGeom>
          <a:ln w="0">
            <a:noFill/>
          </a:ln>
        </p:spPr>
      </p:pic>
      <p:sp>
        <p:nvSpPr>
          <p:cNvPr id="99" name="Rectangle 15"/>
          <p:cNvSpPr/>
          <p:nvPr/>
        </p:nvSpPr>
        <p:spPr>
          <a:xfrm>
            <a:off x="6050160" y="0"/>
            <a:ext cx="90720" cy="68572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00" name="Picture 6" descr="A graph of excavator and current&#10;&#10;AI-generated content may be incorrect."/>
          <p:cNvPicPr/>
          <p:nvPr/>
        </p:nvPicPr>
        <p:blipFill>
          <a:blip r:embed="rId2"/>
          <a:stretch/>
        </p:blipFill>
        <p:spPr>
          <a:xfrm>
            <a:off x="7119360" y="321840"/>
            <a:ext cx="3489120" cy="2904480"/>
          </a:xfrm>
          <a:prstGeom prst="rect">
            <a:avLst/>
          </a:prstGeom>
          <a:ln w="0">
            <a:noFill/>
          </a:ln>
        </p:spPr>
      </p:pic>
      <p:sp>
        <p:nvSpPr>
          <p:cNvPr id="101" name="Rectangle 17"/>
          <p:cNvSpPr/>
          <p:nvPr/>
        </p:nvSpPr>
        <p:spPr>
          <a:xfrm>
            <a:off x="0" y="3383280"/>
            <a:ext cx="6125760" cy="907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02" name="Rectangle 19"/>
          <p:cNvSpPr/>
          <p:nvPr/>
        </p:nvSpPr>
        <p:spPr>
          <a:xfrm>
            <a:off x="6065640" y="3383280"/>
            <a:ext cx="6125760" cy="907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03" name="Picture 10" descr="A graph of excavator and current&#10;&#10;AI-generated content may be incorrect."/>
          <p:cNvPicPr/>
          <p:nvPr/>
        </p:nvPicPr>
        <p:blipFill>
          <a:blip r:embed="rId3"/>
          <a:stretch/>
        </p:blipFill>
        <p:spPr>
          <a:xfrm>
            <a:off x="1512720" y="3630960"/>
            <a:ext cx="3315240" cy="2759760"/>
          </a:xfrm>
          <a:prstGeom prst="rect">
            <a:avLst/>
          </a:prstGeom>
          <a:ln w="0">
            <a:noFill/>
          </a:ln>
        </p:spPr>
      </p:pic>
      <p:pic>
        <p:nvPicPr>
          <p:cNvPr id="104" name="Picture 8" descr="A graph of excavator and current&#10;&#10;AI-generated content may be incorrect."/>
          <p:cNvPicPr/>
          <p:nvPr/>
        </p:nvPicPr>
        <p:blipFill>
          <a:blip r:embed="rId4"/>
          <a:stretch/>
        </p:blipFill>
        <p:spPr>
          <a:xfrm>
            <a:off x="7206480" y="3630960"/>
            <a:ext cx="3315240" cy="27597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 name="Picture 7" descr="A graph of different colored lines&#10;&#10;AI-generated content may be incorrect."/>
          <p:cNvPicPr/>
          <p:nvPr/>
        </p:nvPicPr>
        <p:blipFill>
          <a:blip r:embed="rId1"/>
          <a:stretch/>
        </p:blipFill>
        <p:spPr>
          <a:xfrm>
            <a:off x="643320" y="1136160"/>
            <a:ext cx="3277440" cy="1638360"/>
          </a:xfrm>
          <a:prstGeom prst="rect">
            <a:avLst/>
          </a:prstGeom>
          <a:ln w="0">
            <a:noFill/>
          </a:ln>
        </p:spPr>
      </p:pic>
      <p:pic>
        <p:nvPicPr>
          <p:cNvPr id="106" name="Picture 11" descr="A graph with orange lines and white text&#10;&#10;AI-generated content may be incorrect."/>
          <p:cNvPicPr/>
          <p:nvPr/>
        </p:nvPicPr>
        <p:blipFill>
          <a:blip r:embed="rId2"/>
          <a:stretch/>
        </p:blipFill>
        <p:spPr>
          <a:xfrm>
            <a:off x="4243320" y="1019880"/>
            <a:ext cx="3742920" cy="1870920"/>
          </a:xfrm>
          <a:prstGeom prst="rect">
            <a:avLst/>
          </a:prstGeom>
          <a:ln w="0">
            <a:noFill/>
          </a:ln>
        </p:spPr>
      </p:pic>
      <p:pic>
        <p:nvPicPr>
          <p:cNvPr id="107" name="Picture 5" descr="A graph of a motor operating points&#10;&#10;AI-generated content may be incorrect."/>
          <p:cNvPicPr/>
          <p:nvPr/>
        </p:nvPicPr>
        <p:blipFill>
          <a:blip r:embed="rId3"/>
          <a:stretch/>
        </p:blipFill>
        <p:spPr>
          <a:xfrm>
            <a:off x="8308800" y="659880"/>
            <a:ext cx="3238920" cy="2590920"/>
          </a:xfrm>
          <a:prstGeom prst="rect">
            <a:avLst/>
          </a:prstGeom>
          <a:ln w="0">
            <a:noFill/>
          </a:ln>
        </p:spPr>
      </p:pic>
      <p:pic>
        <p:nvPicPr>
          <p:cNvPr id="108" name="Picture 9" descr="A graph with lines and numbers&#10;&#10;AI-generated content may be incorrect."/>
          <p:cNvPicPr/>
          <p:nvPr/>
        </p:nvPicPr>
        <p:blipFill>
          <a:blip r:embed="rId4"/>
          <a:stretch/>
        </p:blipFill>
        <p:spPr>
          <a:xfrm>
            <a:off x="643320" y="4082760"/>
            <a:ext cx="3277440" cy="1638360"/>
          </a:xfrm>
          <a:prstGeom prst="rect">
            <a:avLst/>
          </a:prstGeom>
          <a:ln w="0">
            <a:noFill/>
          </a:ln>
        </p:spPr>
      </p:pic>
      <p:pic>
        <p:nvPicPr>
          <p:cNvPr id="109" name="Picture 13" descr="A graph showing a number of different colors&#10;&#10;AI-generated content may be incorrect."/>
          <p:cNvPicPr/>
          <p:nvPr/>
        </p:nvPicPr>
        <p:blipFill>
          <a:blip r:embed="rId5"/>
          <a:stretch/>
        </p:blipFill>
        <p:spPr>
          <a:xfrm>
            <a:off x="4243320" y="3975840"/>
            <a:ext cx="3742920" cy="1870920"/>
          </a:xfrm>
          <a:prstGeom prst="rect">
            <a:avLst/>
          </a:prstGeom>
          <a:ln w="0">
            <a:noFill/>
          </a:ln>
        </p:spPr>
      </p:pic>
      <p:pic>
        <p:nvPicPr>
          <p:cNvPr id="110" name="" descr="">
            <a:hlinkClick r:id="" action="ppaction://media"/>
          </p:cNvPr>
          <p:cNvPicPr/>
          <p:nvPr>
            <a:videoFile r:link="rId6"/>
            <p:extLst>
              <p:ext uri="{DAA4B4D4-6D71-4841-9C94-3DE7FCFB9230}">
                <p14:media r:embed="rId7"/>
              </p:ext>
            </p:extLst>
          </p:nvPr>
        </p:nvPicPr>
        <p:blipFill>
          <a:blip r:embed="rId8"/>
          <a:stretch>
            <a:fillRect/>
          </a:stretch>
        </p:blipFill>
        <p:spPr>
          <a:xfrm>
            <a:off x="8500320" y="3693240"/>
            <a:ext cx="2679840" cy="22309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cmd="playFrom(0.0)">
                                      <p:cBhvr>
                                        <p:cTn id="6" dur="5000"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110"/>
                    </p:tgtEl>
                  </p:cond>
                </p:stCondLst>
                <p:childTnLst>
                  <p:par>
                    <p:cTn id="8" fill="hold">
                      <p:stCondLst>
                        <p:cond delay="0" evt="onClick">
                          <p:tgtEl>
                            <p:spTgt spid="11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等线 Light"/>
              </a:rPr>
              <a:t>Test2  update the position</a:t>
            </a:r>
            <a:endParaRPr b="0" lang="en-US" sz="4400" spc="-1" strike="noStrike">
              <a:latin typeface="Arial"/>
            </a:endParaRPr>
          </a:p>
        </p:txBody>
      </p:sp>
      <p:pic>
        <p:nvPicPr>
          <p:cNvPr id="112" name="Picture 4" descr="A screenshot of a graph&#10;&#10;AI-generated content may be incorrect."/>
          <p:cNvPicPr/>
          <p:nvPr/>
        </p:nvPicPr>
        <p:blipFill>
          <a:blip r:embed="rId1"/>
          <a:stretch/>
        </p:blipFill>
        <p:spPr>
          <a:xfrm>
            <a:off x="655200" y="1864080"/>
            <a:ext cx="4879080" cy="3799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6629760" y="3600720"/>
            <a:ext cx="5028480" cy="2828160"/>
          </a:xfrm>
          <a:prstGeom prst="rect">
            <a:avLst/>
          </a:prstGeom>
          <a:ln w="0">
            <a:noFill/>
          </a:ln>
        </p:spPr>
      </p:pic>
      <p:pic>
        <p:nvPicPr>
          <p:cNvPr id="114" name="" descr=""/>
          <p:cNvPicPr/>
          <p:nvPr/>
        </p:nvPicPr>
        <p:blipFill>
          <a:blip r:embed="rId2"/>
          <a:stretch/>
        </p:blipFill>
        <p:spPr>
          <a:xfrm>
            <a:off x="6629400" y="228600"/>
            <a:ext cx="4944240" cy="3085560"/>
          </a:xfrm>
          <a:prstGeom prst="rect">
            <a:avLst/>
          </a:prstGeom>
          <a:ln w="0">
            <a:noFill/>
          </a:ln>
        </p:spPr>
      </p:pic>
      <p:pic>
        <p:nvPicPr>
          <p:cNvPr id="115" name="" descr=""/>
          <p:cNvPicPr/>
          <p:nvPr/>
        </p:nvPicPr>
        <p:blipFill>
          <a:blip r:embed="rId3"/>
          <a:stretch/>
        </p:blipFill>
        <p:spPr>
          <a:xfrm>
            <a:off x="572040" y="3476520"/>
            <a:ext cx="4685400" cy="2923920"/>
          </a:xfrm>
          <a:prstGeom prst="rect">
            <a:avLst/>
          </a:prstGeom>
          <a:ln w="0">
            <a:noFill/>
          </a:ln>
        </p:spPr>
      </p:pic>
      <p:sp>
        <p:nvSpPr>
          <p:cNvPr id="116" name=""/>
          <p:cNvSpPr/>
          <p:nvPr/>
        </p:nvSpPr>
        <p:spPr>
          <a:xfrm>
            <a:off x="2057400" y="5486400"/>
            <a:ext cx="4442760" cy="602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        </a:t>
            </a:r>
            <a:r>
              <a:rPr b="0" lang="en-US" sz="1800" spc="-1" strike="noStrike">
                <a:latin typeface="Arial"/>
              </a:rPr>
              <a:t>Episode_Reward/action_rate: 0.0000</a:t>
            </a:r>
            <a:endParaRPr b="0" lang="en-US" sz="1800" spc="-1" strike="noStrike">
              <a:latin typeface="Arial"/>
            </a:endParaRPr>
          </a:p>
          <a:p>
            <a:pPr>
              <a:lnSpc>
                <a:spcPct val="100000"/>
              </a:lnSpc>
              <a:buNone/>
            </a:pPr>
            <a:r>
              <a:rPr b="0" lang="en-US" sz="1800" spc="-1" strike="noStrike">
                <a:latin typeface="Arial"/>
              </a:rPr>
              <a:t>    </a:t>
            </a:r>
            <a:r>
              <a:rPr b="0" lang="en-US" sz="1800" spc="-1" strike="noStrike">
                <a:latin typeface="Arial"/>
              </a:rPr>
              <a:t>Metrics/ee_pose/position_error: 0.0680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tretch/>
        </p:blipFill>
        <p:spPr>
          <a:xfrm>
            <a:off x="457200" y="228600"/>
            <a:ext cx="6714720" cy="4276440"/>
          </a:xfrm>
          <a:prstGeom prst="rect">
            <a:avLst/>
          </a:prstGeom>
          <a:ln w="0">
            <a:noFill/>
          </a:ln>
        </p:spPr>
      </p:pic>
      <p:pic>
        <p:nvPicPr>
          <p:cNvPr id="118" name="" descr=""/>
          <p:cNvPicPr/>
          <p:nvPr/>
        </p:nvPicPr>
        <p:blipFill>
          <a:blip r:embed="rId2"/>
          <a:stretch/>
        </p:blipFill>
        <p:spPr>
          <a:xfrm>
            <a:off x="4800600" y="1371600"/>
            <a:ext cx="6714720" cy="4276440"/>
          </a:xfrm>
          <a:prstGeom prst="rect">
            <a:avLst/>
          </a:prstGeom>
          <a:ln w="0">
            <a:noFill/>
          </a:ln>
        </p:spPr>
      </p:pic>
      <p:pic>
        <p:nvPicPr>
          <p:cNvPr id="119" name="" descr=""/>
          <p:cNvPicPr/>
          <p:nvPr/>
        </p:nvPicPr>
        <p:blipFill>
          <a:blip r:embed="rId3"/>
          <a:stretch/>
        </p:blipFill>
        <p:spPr>
          <a:xfrm>
            <a:off x="8915400" y="3886200"/>
            <a:ext cx="2625840" cy="1672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
          <p:cNvSpPr txBox="1"/>
          <p:nvPr/>
        </p:nvSpPr>
        <p:spPr>
          <a:xfrm>
            <a:off x="228600" y="457200"/>
            <a:ext cx="12016080" cy="793440"/>
          </a:xfrm>
          <a:prstGeom prst="rect">
            <a:avLst/>
          </a:prstGeom>
          <a:noFill/>
          <a:ln w="0">
            <a:noFill/>
          </a:ln>
        </p:spPr>
        <p:txBody>
          <a:bodyPr lIns="90000" rIns="90000" tIns="45000" bIns="45000" anchor="t">
            <a:noAutofit/>
          </a:bodyPr>
          <a:p>
            <a:r>
              <a:rPr b="0" lang="en-US" sz="1000" spc="-1" strike="noStrike">
                <a:latin typeface="Arial"/>
              </a:rPr>
              <a:t>The current issue is that when the claw encounters an obstacle, it doesn't descend vertically. Could we modify the logic so that when the claw attempts to move forward, it shifts downward once it reaches a certain distance from the target point (log)? This way, log would be directly beneath the claw. As the claw wraps around the target, it would exert upward force to lift it.</a:t>
            </a:r>
            <a:endParaRPr b="0" lang="en-US" sz="1000" spc="-1" strike="noStrike">
              <a:latin typeface="Arial"/>
            </a:endParaRPr>
          </a:p>
          <a:p>
            <a:endParaRPr b="0" lang="en-US" sz="1000" spc="-1" strike="noStrike">
              <a:latin typeface="Arial"/>
            </a:endParaRPr>
          </a:p>
        </p:txBody>
      </p:sp>
      <p:sp>
        <p:nvSpPr>
          <p:cNvPr id="121" name=""/>
          <p:cNvSpPr txBox="1"/>
          <p:nvPr/>
        </p:nvSpPr>
        <p:spPr>
          <a:xfrm>
            <a:off x="228600" y="2058120"/>
            <a:ext cx="3886200" cy="2056680"/>
          </a:xfrm>
          <a:prstGeom prst="rect">
            <a:avLst/>
          </a:prstGeom>
          <a:noFill/>
          <a:ln w="0">
            <a:noFill/>
          </a:ln>
        </p:spPr>
        <p:txBody>
          <a:bodyPr lIns="90000" rIns="90000" tIns="45000" bIns="45000" anchor="t">
            <a:noAutofit/>
          </a:bodyPr>
          <a:p>
            <a:r>
              <a:rPr b="0" lang="en-US" sz="1000" spc="-1" strike="noStrike">
                <a:latin typeface="Arial"/>
              </a:rPr>
              <a:t>sync_command_with_log = EventTerm( func=mdp.sync_ee_pose_to_log_center, mode="interval", interval_range_s=(0.0, 0.0), # </a:t>
            </a:r>
            <a:r>
              <a:rPr b="0" lang="zh-CN" sz="1000" spc="-1" strike="noStrike">
                <a:latin typeface="Arial"/>
              </a:rPr>
              <a:t>每步更新 </a:t>
            </a:r>
            <a:r>
              <a:rPr b="0" lang="en-US" sz="1000" spc="-1" strike="noStrike">
                <a:latin typeface="Arial"/>
              </a:rPr>
              <a:t>params={ "command_name": "ee_pose", "robot_asset_cfg": SceneEntityCfg("robot"), "log_asset_cfg": SceneEntityCfg("log"), "z_offset": 0.0, # </a:t>
            </a:r>
            <a:r>
              <a:rPr b="0" lang="zh-CN" sz="1000" spc="-1" strike="noStrike">
                <a:latin typeface="Arial"/>
              </a:rPr>
              <a:t>目标</a:t>
            </a:r>
            <a:r>
              <a:rPr b="0" lang="en-US" sz="1000" spc="-1" strike="noStrike">
                <a:latin typeface="Arial"/>
              </a:rPr>
              <a:t>=log</a:t>
            </a:r>
            <a:r>
              <a:rPr b="0" lang="zh-CN" sz="1000" spc="-1" strike="noStrike">
                <a:latin typeface="Arial"/>
              </a:rPr>
              <a:t>中心；如果想抓上表面可设 </a:t>
            </a:r>
            <a:r>
              <a:rPr b="0" lang="en-US" sz="1000" spc="-1" strike="noStrike">
                <a:latin typeface="Arial"/>
              </a:rPr>
              <a:t>0.02 },</a:t>
            </a:r>
            <a:endParaRPr b="0" lang="en-US" sz="1000" spc="-1" strike="noStrike">
              <a:latin typeface="Arial"/>
            </a:endParaRPr>
          </a:p>
        </p:txBody>
      </p:sp>
      <p:pic>
        <p:nvPicPr>
          <p:cNvPr id="122" name="" descr=""/>
          <p:cNvPicPr/>
          <p:nvPr/>
        </p:nvPicPr>
        <p:blipFill>
          <a:blip r:embed="rId1"/>
          <a:stretch/>
        </p:blipFill>
        <p:spPr>
          <a:xfrm>
            <a:off x="4343400" y="1143000"/>
            <a:ext cx="5571720" cy="3548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1571</TotalTime>
  <Application>LibreOffice/7.3.7.2$Linux_X86_64 LibreOffice_project/30$Build-2</Application>
  <AppVersion>15.0000</AppVersion>
  <Words>895</Words>
  <Paragraphs>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2025-12-02T10:32:42Z</dcterms:created>
  <dc:creator>Jiancai x Hou</dc:creator>
  <dc:description/>
  <dc:language>en-US</dc:language>
  <cp:lastModifiedBy/>
  <dcterms:modified xsi:type="dcterms:W3CDTF">2025-12-12T20:34:25Z</dcterms:modified>
  <cp:revision>264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6</vt:i4>
  </property>
  <property fmtid="{D5CDD505-2E9C-101B-9397-08002B2CF9AE}" pid="4" name="PresentationFormat">
    <vt:lpwstr>Widescreen</vt:lpwstr>
  </property>
  <property fmtid="{D5CDD505-2E9C-101B-9397-08002B2CF9AE}" pid="5" name="Slides">
    <vt:i4>21</vt:i4>
  </property>
</Properties>
</file>